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307" r:id="rId2"/>
    <p:sldId id="308" r:id="rId3"/>
    <p:sldId id="303" r:id="rId4"/>
    <p:sldId id="310" r:id="rId5"/>
    <p:sldId id="309" r:id="rId6"/>
    <p:sldId id="305" r:id="rId7"/>
    <p:sldId id="311" r:id="rId8"/>
    <p:sldId id="302" r:id="rId9"/>
    <p:sldId id="304" r:id="rId10"/>
    <p:sldId id="306" r:id="rId11"/>
    <p:sldId id="301" r:id="rId12"/>
    <p:sldId id="256" r:id="rId13"/>
    <p:sldId id="30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64" d="100"/>
          <a:sy n="64" d="100"/>
        </p:scale>
        <p:origin x="720" y="90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1860A7-3207-47DE-B248-72D251B99862}" type="datetimeFigureOut">
              <a:rPr lang="en-US" smtClean="0"/>
              <a:t>5/6/2020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402312-1D3D-442C-949D-2E942325EB47}" type="slidenum">
              <a:rPr lang="en-US" smtClean="0"/>
              <a:t>‹#›</a:t>
            </a:fld>
            <a:endParaRPr lang="en-US"/>
          </a:p>
        </p:txBody>
      </p:sp>
    </p:spTree>
    <p:extLst>
      <p:ext uri="{BB962C8B-B14F-4D97-AF65-F5344CB8AC3E}">
        <p14:creationId xmlns:p14="http://schemas.microsoft.com/office/powerpoint/2010/main" val="2579196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A1B478-6C43-4AD9-9B9F-3A7B9B410E97}" type="slidenum">
              <a:rPr lang="en-US" smtClean="0"/>
              <a:pPr/>
              <a:t>13</a:t>
            </a:fld>
            <a:endParaRPr lang="en-US" dirty="0"/>
          </a:p>
        </p:txBody>
      </p:sp>
    </p:spTree>
    <p:extLst>
      <p:ext uri="{BB962C8B-B14F-4D97-AF65-F5344CB8AC3E}">
        <p14:creationId xmlns:p14="http://schemas.microsoft.com/office/powerpoint/2010/main" val="4034724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6A21E3-621C-4DFB-8EB1-E880DA319B2C}" type="datetimeFigureOut">
              <a:rPr lang="en-US" smtClean="0"/>
              <a:t>5/6/2020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C32DD6E8-036F-4BC7-B376-74FE45F7EB79}"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949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6A21E3-621C-4DFB-8EB1-E880DA319B2C}"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2DD6E8-036F-4BC7-B376-74FE45F7EB79}"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7243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6A21E3-621C-4DFB-8EB1-E880DA319B2C}"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2DD6E8-036F-4BC7-B376-74FE45F7EB79}"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89883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6A21E3-621C-4DFB-8EB1-E880DA319B2C}"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2DD6E8-036F-4BC7-B376-74FE45F7EB79}"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45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6A21E3-621C-4DFB-8EB1-E880DA319B2C}"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2DD6E8-036F-4BC7-B376-74FE45F7EB79}"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2559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6A21E3-621C-4DFB-8EB1-E880DA319B2C}"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2DD6E8-036F-4BC7-B376-74FE45F7EB79}"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6408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6A21E3-621C-4DFB-8EB1-E880DA319B2C}" type="datetimeFigureOut">
              <a:rPr lang="en-US" smtClean="0"/>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2DD6E8-036F-4BC7-B376-74FE45F7EB79}"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7284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6A21E3-621C-4DFB-8EB1-E880DA319B2C}" type="datetimeFigureOut">
              <a:rPr lang="en-US" smtClean="0"/>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2DD6E8-036F-4BC7-B376-74FE45F7EB79}"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36445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6A21E3-621C-4DFB-8EB1-E880DA319B2C}" type="datetimeFigureOut">
              <a:rPr lang="en-US" smtClean="0"/>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2DD6E8-036F-4BC7-B376-74FE45F7EB79}" type="slidenum">
              <a:rPr lang="en-US" smtClean="0"/>
              <a:t>‹#›</a:t>
            </a:fld>
            <a:endParaRPr lang="en-US"/>
          </a:p>
        </p:txBody>
      </p:sp>
    </p:spTree>
    <p:extLst>
      <p:ext uri="{BB962C8B-B14F-4D97-AF65-F5344CB8AC3E}">
        <p14:creationId xmlns:p14="http://schemas.microsoft.com/office/powerpoint/2010/main" val="190035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6A21E3-621C-4DFB-8EB1-E880DA319B2C}"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2DD6E8-036F-4BC7-B376-74FE45F7EB79}"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376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56A21E3-621C-4DFB-8EB1-E880DA319B2C}" type="datetimeFigureOut">
              <a:rPr lang="en-US" smtClean="0"/>
              <a:t>5/6/2020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C32DD6E8-036F-4BC7-B376-74FE45F7EB79}"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9890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56A21E3-621C-4DFB-8EB1-E880DA319B2C}" type="datetimeFigureOut">
              <a:rPr lang="en-US" smtClean="0"/>
              <a:t>5/6/2020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32DD6E8-036F-4BC7-B376-74FE45F7EB79}"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5038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Treasurer@FloridaPT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Executive.director@FloridaPTA.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A58C4-CBD2-4DA5-B05B-3EB48AE7164B}"/>
              </a:ext>
            </a:extLst>
          </p:cNvPr>
          <p:cNvSpPr>
            <a:spLocks noGrp="1"/>
          </p:cNvSpPr>
          <p:nvPr>
            <p:ph type="title"/>
          </p:nvPr>
        </p:nvSpPr>
        <p:spPr/>
        <p:txBody>
          <a:bodyPr/>
          <a:lstStyle/>
          <a:p>
            <a:r>
              <a:rPr lang="en-US" dirty="0"/>
              <a:t>WELCOME!  PLEASE POST QUESTIONS IN THE CHAT ROOM…</a:t>
            </a:r>
          </a:p>
        </p:txBody>
      </p:sp>
      <p:sp>
        <p:nvSpPr>
          <p:cNvPr id="3" name="Content Placeholder 2">
            <a:extLst>
              <a:ext uri="{FF2B5EF4-FFF2-40B4-BE49-F238E27FC236}">
                <a16:creationId xmlns:a16="http://schemas.microsoft.com/office/drawing/2014/main" id="{1811E625-0CB4-43DA-8B4F-501705507F81}"/>
              </a:ext>
            </a:extLst>
          </p:cNvPr>
          <p:cNvSpPr>
            <a:spLocks noGrp="1"/>
          </p:cNvSpPr>
          <p:nvPr>
            <p:ph idx="1"/>
          </p:nvPr>
        </p:nvSpPr>
        <p:spPr/>
        <p:txBody>
          <a:bodyPr>
            <a:normAutofit lnSpcReduction="10000"/>
          </a:bodyPr>
          <a:lstStyle/>
          <a:p>
            <a:pPr algn="ctr"/>
            <a:r>
              <a:rPr lang="en-US" sz="3600" dirty="0"/>
              <a:t>INCLUDE YOUR SCHOOL AND COUNTY.</a:t>
            </a:r>
          </a:p>
          <a:p>
            <a:pPr algn="ctr"/>
            <a:r>
              <a:rPr lang="en-US" sz="3600" dirty="0"/>
              <a:t>IF WE CANNOT ADDRESS THEM DURING THIS CALL, PLEASE SEND AN EMAIL TO YOUR COUNTY COUNCIL TREASURER OR REGION REP AND CC ME!  THANKS!</a:t>
            </a:r>
          </a:p>
        </p:txBody>
      </p:sp>
    </p:spTree>
    <p:extLst>
      <p:ext uri="{BB962C8B-B14F-4D97-AF65-F5344CB8AC3E}">
        <p14:creationId xmlns:p14="http://schemas.microsoft.com/office/powerpoint/2010/main" val="2172783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6313E-BA64-4E7A-B57D-838BD764BA85}"/>
              </a:ext>
            </a:extLst>
          </p:cNvPr>
          <p:cNvSpPr>
            <a:spLocks noGrp="1"/>
          </p:cNvSpPr>
          <p:nvPr>
            <p:ph type="title"/>
          </p:nvPr>
        </p:nvSpPr>
        <p:spPr>
          <a:xfrm>
            <a:off x="1451579" y="247339"/>
            <a:ext cx="9603275" cy="2645764"/>
          </a:xfrm>
        </p:spPr>
        <p:txBody>
          <a:bodyPr>
            <a:normAutofit/>
          </a:bodyPr>
          <a:lstStyle/>
          <a:p>
            <a:r>
              <a:rPr lang="en-US" dirty="0"/>
              <a:t>WHAT forms/documents do we provide annually to the school book keeper for their records?</a:t>
            </a:r>
          </a:p>
        </p:txBody>
      </p:sp>
      <p:sp>
        <p:nvSpPr>
          <p:cNvPr id="3" name="Content Placeholder 2">
            <a:extLst>
              <a:ext uri="{FF2B5EF4-FFF2-40B4-BE49-F238E27FC236}">
                <a16:creationId xmlns:a16="http://schemas.microsoft.com/office/drawing/2014/main" id="{96102B7E-55BD-41AF-9A67-95A79D31BB07}"/>
              </a:ext>
            </a:extLst>
          </p:cNvPr>
          <p:cNvSpPr>
            <a:spLocks noGrp="1"/>
          </p:cNvSpPr>
          <p:nvPr>
            <p:ph idx="1"/>
          </p:nvPr>
        </p:nvSpPr>
        <p:spPr/>
        <p:txBody>
          <a:bodyPr>
            <a:normAutofit/>
          </a:bodyPr>
          <a:lstStyle/>
          <a:p>
            <a:r>
              <a:rPr lang="en-US" sz="2800" dirty="0"/>
              <a:t>Please check with your county council or Region Rep as School Districts may differ.</a:t>
            </a:r>
          </a:p>
          <a:p>
            <a:r>
              <a:rPr lang="en-US" sz="2800" dirty="0"/>
              <a:t>However, the records of the PTA belong to the PTA which is a separate entity from the school and school district.  </a:t>
            </a:r>
          </a:p>
        </p:txBody>
      </p:sp>
    </p:spTree>
    <p:extLst>
      <p:ext uri="{BB962C8B-B14F-4D97-AF65-F5344CB8AC3E}">
        <p14:creationId xmlns:p14="http://schemas.microsoft.com/office/powerpoint/2010/main" val="1831293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8D70E-C779-4BC6-923B-59E96FE9E719}"/>
              </a:ext>
            </a:extLst>
          </p:cNvPr>
          <p:cNvSpPr>
            <a:spLocks noGrp="1"/>
          </p:cNvSpPr>
          <p:nvPr>
            <p:ph type="title"/>
          </p:nvPr>
        </p:nvSpPr>
        <p:spPr/>
        <p:txBody>
          <a:bodyPr>
            <a:normAutofit fontScale="90000"/>
          </a:bodyPr>
          <a:lstStyle/>
          <a:p>
            <a:r>
              <a:rPr lang="en-US" dirty="0"/>
              <a:t>Who can be on the audit committee? Can it be anyone in </a:t>
            </a:r>
            <a:r>
              <a:rPr lang="en-US" dirty="0" err="1"/>
              <a:t>pta</a:t>
            </a:r>
            <a:r>
              <a:rPr lang="en-US" dirty="0"/>
              <a:t>? Can it be from the executive board?</a:t>
            </a:r>
            <a:br>
              <a:rPr lang="en-US" dirty="0"/>
            </a:br>
            <a:endParaRPr lang="en-US" dirty="0"/>
          </a:p>
        </p:txBody>
      </p:sp>
      <p:sp>
        <p:nvSpPr>
          <p:cNvPr id="3" name="Text Placeholder 2">
            <a:extLst>
              <a:ext uri="{FF2B5EF4-FFF2-40B4-BE49-F238E27FC236}">
                <a16:creationId xmlns:a16="http://schemas.microsoft.com/office/drawing/2014/main" id="{8DA0A78F-5453-433C-856A-FDBE0F161CA1}"/>
              </a:ext>
            </a:extLst>
          </p:cNvPr>
          <p:cNvSpPr>
            <a:spLocks noGrp="1"/>
          </p:cNvSpPr>
          <p:nvPr>
            <p:ph type="body" idx="1"/>
          </p:nvPr>
        </p:nvSpPr>
        <p:spPr>
          <a:xfrm>
            <a:off x="1454239" y="3806195"/>
            <a:ext cx="8630446" cy="1635235"/>
          </a:xfrm>
        </p:spPr>
        <p:txBody>
          <a:bodyPr/>
          <a:lstStyle/>
          <a:p>
            <a:r>
              <a:rPr lang="en-US" sz="2800" dirty="0"/>
              <a:t>Check your Bylaws!</a:t>
            </a:r>
          </a:p>
          <a:p>
            <a:r>
              <a:rPr lang="en-US" sz="2800" dirty="0"/>
              <a:t>Must be non check signers and did not handle PTA funds.</a:t>
            </a:r>
          </a:p>
          <a:p>
            <a:endParaRPr lang="en-US" dirty="0"/>
          </a:p>
          <a:p>
            <a:endParaRPr lang="en-US" dirty="0"/>
          </a:p>
        </p:txBody>
      </p:sp>
    </p:spTree>
    <p:extLst>
      <p:ext uri="{BB962C8B-B14F-4D97-AF65-F5344CB8AC3E}">
        <p14:creationId xmlns:p14="http://schemas.microsoft.com/office/powerpoint/2010/main" val="3550227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5E046-301A-4807-8DFC-A7C2BDB90DDD}"/>
              </a:ext>
            </a:extLst>
          </p:cNvPr>
          <p:cNvSpPr>
            <a:spLocks noGrp="1"/>
          </p:cNvSpPr>
          <p:nvPr>
            <p:ph type="ctrTitle"/>
          </p:nvPr>
        </p:nvSpPr>
        <p:spPr/>
        <p:txBody>
          <a:bodyPr>
            <a:normAutofit fontScale="90000"/>
          </a:bodyPr>
          <a:lstStyle/>
          <a:p>
            <a:r>
              <a:rPr lang="en-US" dirty="0"/>
              <a:t>Can the Audit be done  via Zoom, </a:t>
            </a:r>
            <a:r>
              <a:rPr lang="en-US" dirty="0" err="1"/>
              <a:t>etc</a:t>
            </a:r>
            <a:r>
              <a:rPr lang="en-US" dirty="0"/>
              <a:t>?</a:t>
            </a:r>
          </a:p>
        </p:txBody>
      </p:sp>
      <p:sp>
        <p:nvSpPr>
          <p:cNvPr id="3" name="Subtitle 2">
            <a:extLst>
              <a:ext uri="{FF2B5EF4-FFF2-40B4-BE49-F238E27FC236}">
                <a16:creationId xmlns:a16="http://schemas.microsoft.com/office/drawing/2014/main" id="{85310058-6D4F-479F-B129-6DE331DCB8D6}"/>
              </a:ext>
            </a:extLst>
          </p:cNvPr>
          <p:cNvSpPr>
            <a:spLocks noGrp="1"/>
          </p:cNvSpPr>
          <p:nvPr>
            <p:ph type="subTitle" idx="1"/>
          </p:nvPr>
        </p:nvSpPr>
        <p:spPr>
          <a:xfrm>
            <a:off x="2417780" y="3531204"/>
            <a:ext cx="8637072" cy="2292475"/>
          </a:xfrm>
        </p:spPr>
        <p:txBody>
          <a:bodyPr>
            <a:normAutofit/>
          </a:bodyPr>
          <a:lstStyle/>
          <a:p>
            <a:r>
              <a:rPr lang="en-US" sz="3600" dirty="0"/>
              <a:t>Yes, training on this subject will be on Treasurer’s zoom meeting</a:t>
            </a:r>
          </a:p>
        </p:txBody>
      </p:sp>
    </p:spTree>
    <p:extLst>
      <p:ext uri="{BB962C8B-B14F-4D97-AF65-F5344CB8AC3E}">
        <p14:creationId xmlns:p14="http://schemas.microsoft.com/office/powerpoint/2010/main" val="289572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Thank You!!!</a:t>
            </a:r>
          </a:p>
        </p:txBody>
      </p:sp>
      <p:sp>
        <p:nvSpPr>
          <p:cNvPr id="3" name="Content Placeholder 2"/>
          <p:cNvSpPr>
            <a:spLocks noGrp="1"/>
          </p:cNvSpPr>
          <p:nvPr>
            <p:ph idx="1"/>
          </p:nvPr>
        </p:nvSpPr>
        <p:spPr>
          <a:xfrm>
            <a:off x="2462758" y="1295400"/>
            <a:ext cx="7633742" cy="5257800"/>
          </a:xfrm>
        </p:spPr>
        <p:txBody>
          <a:bodyPr>
            <a:normAutofit/>
          </a:bodyPr>
          <a:lstStyle/>
          <a:p>
            <a:pPr algn="ctr"/>
            <a:endParaRPr lang="en-US" sz="3600" dirty="0"/>
          </a:p>
          <a:p>
            <a:pPr algn="ctr"/>
            <a:r>
              <a:rPr lang="en-US" sz="3600" dirty="0"/>
              <a:t>Questions????</a:t>
            </a:r>
          </a:p>
          <a:p>
            <a:endParaRPr lang="en-US" sz="3600" dirty="0"/>
          </a:p>
          <a:p>
            <a:pPr algn="ctr"/>
            <a:r>
              <a:rPr lang="en-US" sz="3600" dirty="0">
                <a:hlinkClick r:id="rId3"/>
              </a:rPr>
              <a:t>Treasurer@FloridaPTA.org</a:t>
            </a:r>
            <a:endParaRPr lang="en-US" sz="3600" dirty="0"/>
          </a:p>
          <a:p>
            <a:pPr algn="ctr"/>
            <a:endParaRPr lang="en-US" sz="3600" dirty="0"/>
          </a:p>
          <a:p>
            <a:pPr algn="ctr"/>
            <a:r>
              <a:rPr lang="en-US" sz="3600" dirty="0">
                <a:hlinkClick r:id="rId4"/>
              </a:rPr>
              <a:t>Executive.director@FloridaPTA.org</a:t>
            </a:r>
            <a:endParaRPr lang="en-US" sz="3600" dirty="0"/>
          </a:p>
          <a:p>
            <a:endParaRPr lang="en-US" sz="3600" dirty="0"/>
          </a:p>
        </p:txBody>
      </p:sp>
      <p:sp>
        <p:nvSpPr>
          <p:cNvPr id="4" name="Date Placeholder 3">
            <a:extLst>
              <a:ext uri="{FF2B5EF4-FFF2-40B4-BE49-F238E27FC236}">
                <a16:creationId xmlns:a16="http://schemas.microsoft.com/office/drawing/2014/main" id="{D8467E9F-5C93-4767-82C3-D9D489FBF782}"/>
              </a:ext>
            </a:extLst>
          </p:cNvPr>
          <p:cNvSpPr>
            <a:spLocks noGrp="1"/>
          </p:cNvSpPr>
          <p:nvPr>
            <p:ph type="dt" sz="half" idx="10"/>
          </p:nvPr>
        </p:nvSpPr>
        <p:spPr/>
        <p:txBody>
          <a:bodyPr/>
          <a:lstStyle/>
          <a:p>
            <a:fld id="{BF95117C-6985-4D43-8142-A5958C90EBFC}" type="datetime1">
              <a:rPr lang="en-US" smtClean="0"/>
              <a:t>5/6/2020</a:t>
            </a:fld>
            <a:endParaRPr lang="en-US" dirty="0"/>
          </a:p>
        </p:txBody>
      </p:sp>
      <p:sp>
        <p:nvSpPr>
          <p:cNvPr id="5" name="Footer Placeholder 4">
            <a:extLst>
              <a:ext uri="{FF2B5EF4-FFF2-40B4-BE49-F238E27FC236}">
                <a16:creationId xmlns:a16="http://schemas.microsoft.com/office/drawing/2014/main" id="{89FC762A-6D7B-4A49-8D47-3C9C7FB1F189}"/>
              </a:ext>
            </a:extLst>
          </p:cNvPr>
          <p:cNvSpPr>
            <a:spLocks noGrp="1"/>
          </p:cNvSpPr>
          <p:nvPr>
            <p:ph type="ftr" sz="quarter" idx="11"/>
          </p:nvPr>
        </p:nvSpPr>
        <p:spPr/>
        <p:txBody>
          <a:bodyPr/>
          <a:lstStyle/>
          <a:p>
            <a:r>
              <a:rPr lang="en-US"/>
              <a:t>WWW.FLORIDAPTA.ORG</a:t>
            </a:r>
            <a:endParaRPr lang="en-US" dirty="0"/>
          </a:p>
        </p:txBody>
      </p:sp>
    </p:spTree>
    <p:extLst>
      <p:ext uri="{BB962C8B-B14F-4D97-AF65-F5344CB8AC3E}">
        <p14:creationId xmlns:p14="http://schemas.microsoft.com/office/powerpoint/2010/main" val="154245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F5394-EE78-486E-B80F-C18EE534CB7B}"/>
              </a:ext>
            </a:extLst>
          </p:cNvPr>
          <p:cNvSpPr>
            <a:spLocks noGrp="1"/>
          </p:cNvSpPr>
          <p:nvPr>
            <p:ph type="title"/>
          </p:nvPr>
        </p:nvSpPr>
        <p:spPr/>
        <p:txBody>
          <a:bodyPr/>
          <a:lstStyle/>
          <a:p>
            <a:pPr algn="ctr"/>
            <a:r>
              <a:rPr lang="en-US" dirty="0"/>
              <a:t>BUDGET </a:t>
            </a:r>
          </a:p>
        </p:txBody>
      </p:sp>
      <p:sp>
        <p:nvSpPr>
          <p:cNvPr id="3" name="Content Placeholder 2">
            <a:extLst>
              <a:ext uri="{FF2B5EF4-FFF2-40B4-BE49-F238E27FC236}">
                <a16:creationId xmlns:a16="http://schemas.microsoft.com/office/drawing/2014/main" id="{84E59C8C-7D9A-4923-89D5-E321EC15FB61}"/>
              </a:ext>
            </a:extLst>
          </p:cNvPr>
          <p:cNvSpPr>
            <a:spLocks noGrp="1"/>
          </p:cNvSpPr>
          <p:nvPr>
            <p:ph idx="1"/>
          </p:nvPr>
        </p:nvSpPr>
        <p:spPr/>
        <p:txBody>
          <a:bodyPr>
            <a:noAutofit/>
          </a:bodyPr>
          <a:lstStyle/>
          <a:p>
            <a:r>
              <a:rPr lang="en-US" sz="2800" dirty="0"/>
              <a:t>PLAN OF HOW TO RAISE AND SPEND MONEY</a:t>
            </a:r>
          </a:p>
          <a:p>
            <a:r>
              <a:rPr lang="en-US" sz="2800" dirty="0"/>
              <a:t>MAKE SURE PROGRAMS &amp; PROJECTS ARE EQUITABLY DISTRIBUTED TO BENEFIT THE CHARITABLE CLASS</a:t>
            </a:r>
          </a:p>
          <a:p>
            <a:r>
              <a:rPr lang="en-US" sz="2800" dirty="0"/>
              <a:t>INCLUDE AN INTERIM BUDGET</a:t>
            </a:r>
          </a:p>
          <a:p>
            <a:r>
              <a:rPr lang="en-US" sz="2800" dirty="0"/>
              <a:t>MUST BE VOTED ON &amp; ADOPTED BY THE GENERAL MEMBERSHIP BEFORE FUNDS SPENT</a:t>
            </a:r>
          </a:p>
        </p:txBody>
      </p:sp>
    </p:spTree>
    <p:extLst>
      <p:ext uri="{BB962C8B-B14F-4D97-AF65-F5344CB8AC3E}">
        <p14:creationId xmlns:p14="http://schemas.microsoft.com/office/powerpoint/2010/main" val="576856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0805A-2888-4CB6-B4A6-82C689A6ABF0}"/>
              </a:ext>
            </a:extLst>
          </p:cNvPr>
          <p:cNvSpPr>
            <a:spLocks noGrp="1"/>
          </p:cNvSpPr>
          <p:nvPr>
            <p:ph type="title"/>
          </p:nvPr>
        </p:nvSpPr>
        <p:spPr>
          <a:xfrm>
            <a:off x="1451579" y="254833"/>
            <a:ext cx="9603275" cy="1598921"/>
          </a:xfrm>
        </p:spPr>
        <p:txBody>
          <a:bodyPr>
            <a:normAutofit/>
          </a:bodyPr>
          <a:lstStyle/>
          <a:p>
            <a:r>
              <a:rPr lang="en-US" dirty="0"/>
              <a:t>HOW DO WE HANDLE RESTRICTED FUNDS IN THE BUDGET? Music Teacher raised funds thru PTA and we want to restrict balance</a:t>
            </a:r>
          </a:p>
        </p:txBody>
      </p:sp>
      <p:sp>
        <p:nvSpPr>
          <p:cNvPr id="3" name="Content Placeholder 2">
            <a:extLst>
              <a:ext uri="{FF2B5EF4-FFF2-40B4-BE49-F238E27FC236}">
                <a16:creationId xmlns:a16="http://schemas.microsoft.com/office/drawing/2014/main" id="{BA021F34-C639-4AEF-991D-4D7308F96269}"/>
              </a:ext>
            </a:extLst>
          </p:cNvPr>
          <p:cNvSpPr>
            <a:spLocks noGrp="1"/>
          </p:cNvSpPr>
          <p:nvPr>
            <p:ph idx="1"/>
          </p:nvPr>
        </p:nvSpPr>
        <p:spPr/>
        <p:txBody>
          <a:bodyPr>
            <a:normAutofit/>
          </a:bodyPr>
          <a:lstStyle/>
          <a:p>
            <a:r>
              <a:rPr lang="en-US" sz="3200" dirty="0"/>
              <a:t>Per 501(3)(c) rules, PTA CANNOT RAISE FUNDS or pass funds thru PTA FOR A NON-PTA RELATED GROUP such as the music program.  Rather than a restricted fund, the funds should be given to the school to hold for the music program.</a:t>
            </a:r>
          </a:p>
        </p:txBody>
      </p:sp>
    </p:spTree>
    <p:extLst>
      <p:ext uri="{BB962C8B-B14F-4D97-AF65-F5344CB8AC3E}">
        <p14:creationId xmlns:p14="http://schemas.microsoft.com/office/powerpoint/2010/main" val="3990525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B48D-B6FC-4FA2-BD19-EA0F5DA3516A}"/>
              </a:ext>
            </a:extLst>
          </p:cNvPr>
          <p:cNvSpPr>
            <a:spLocks noGrp="1"/>
          </p:cNvSpPr>
          <p:nvPr>
            <p:ph type="title"/>
          </p:nvPr>
        </p:nvSpPr>
        <p:spPr>
          <a:xfrm>
            <a:off x="1451579" y="104931"/>
            <a:ext cx="9603275" cy="2983043"/>
          </a:xfrm>
        </p:spPr>
        <p:txBody>
          <a:bodyPr/>
          <a:lstStyle/>
          <a:p>
            <a:r>
              <a:rPr lang="en-US" dirty="0"/>
              <a:t>WE AUCTIONED OFF A HOUSE PARTY IN OCTOBER THAT WAS SUPPOSED TO HAPPEN ON 03/27. WE HAVE NOTIFIED THE ATTENDEES OF A POSTPONEMENT; HOW DO WE HANDLE?</a:t>
            </a:r>
          </a:p>
        </p:txBody>
      </p:sp>
      <p:sp>
        <p:nvSpPr>
          <p:cNvPr id="3" name="Content Placeholder 2">
            <a:extLst>
              <a:ext uri="{FF2B5EF4-FFF2-40B4-BE49-F238E27FC236}">
                <a16:creationId xmlns:a16="http://schemas.microsoft.com/office/drawing/2014/main" id="{FBC8C7AD-D7F1-464E-933F-B99000AB613F}"/>
              </a:ext>
            </a:extLst>
          </p:cNvPr>
          <p:cNvSpPr>
            <a:spLocks noGrp="1"/>
          </p:cNvSpPr>
          <p:nvPr>
            <p:ph idx="1"/>
          </p:nvPr>
        </p:nvSpPr>
        <p:spPr/>
        <p:txBody>
          <a:bodyPr/>
          <a:lstStyle/>
          <a:p>
            <a:r>
              <a:rPr lang="en-US" dirty="0"/>
              <a:t>CONTACT THE VENDORS TO SEE IF THEY WILL HONOR THE EVENT WHEN GATHERINGS CAN OCCUR.</a:t>
            </a:r>
          </a:p>
          <a:p>
            <a:r>
              <a:rPr lang="en-US" dirty="0"/>
              <a:t>IF AGREEABLE NOTIFY THE PURCHASERS AND OFFER A REFUND WITH INSTRUCTIONS ON HOW TO APPLY FOR IT AND IN THE LETTER MENTION A DONATION OPTION TO PTA WITH A DEADLINE TO RESPOND,</a:t>
            </a:r>
          </a:p>
          <a:p>
            <a:r>
              <a:rPr lang="en-US" dirty="0"/>
              <a:t> AND IF NOT, THENOFFER A REFUND WITH INSTRUCTIONS ON HOW TO APPLY FOR IT AND IN THE LETTER MENTION A DONATION OPTION TO PTA WITH A DEADLINE TO RESPOND,</a:t>
            </a:r>
          </a:p>
          <a:p>
            <a:endParaRPr lang="en-US" dirty="0"/>
          </a:p>
        </p:txBody>
      </p:sp>
    </p:spTree>
    <p:extLst>
      <p:ext uri="{BB962C8B-B14F-4D97-AF65-F5344CB8AC3E}">
        <p14:creationId xmlns:p14="http://schemas.microsoft.com/office/powerpoint/2010/main" val="3804361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0FE65-B998-4555-A596-1B5328B6F263}"/>
              </a:ext>
            </a:extLst>
          </p:cNvPr>
          <p:cNvSpPr>
            <a:spLocks noGrp="1"/>
          </p:cNvSpPr>
          <p:nvPr>
            <p:ph type="title"/>
          </p:nvPr>
        </p:nvSpPr>
        <p:spPr>
          <a:xfrm>
            <a:off x="1454239" y="277318"/>
            <a:ext cx="8643154" cy="2420912"/>
          </a:xfrm>
        </p:spPr>
        <p:txBody>
          <a:bodyPr>
            <a:normAutofit/>
          </a:bodyPr>
          <a:lstStyle/>
          <a:p>
            <a:r>
              <a:rPr lang="en-US" dirty="0"/>
              <a:t>WE HANDIBID OUR SCHOOL CARNIVAL WHICH STATES ALL PURCHASES WERE NO-REFUNDABLE.  ARE WE OFF THE HOOK FOR REFUNDS?</a:t>
            </a:r>
          </a:p>
        </p:txBody>
      </p:sp>
      <p:sp>
        <p:nvSpPr>
          <p:cNvPr id="3" name="Text Placeholder 2">
            <a:extLst>
              <a:ext uri="{FF2B5EF4-FFF2-40B4-BE49-F238E27FC236}">
                <a16:creationId xmlns:a16="http://schemas.microsoft.com/office/drawing/2014/main" id="{0B977900-2A54-4FA6-AFA9-B1CB62486376}"/>
              </a:ext>
            </a:extLst>
          </p:cNvPr>
          <p:cNvSpPr>
            <a:spLocks noGrp="1"/>
          </p:cNvSpPr>
          <p:nvPr>
            <p:ph type="body" idx="1"/>
          </p:nvPr>
        </p:nvSpPr>
        <p:spPr>
          <a:xfrm>
            <a:off x="1454239" y="3806195"/>
            <a:ext cx="8630446" cy="2227346"/>
          </a:xfrm>
        </p:spPr>
        <p:txBody>
          <a:bodyPr>
            <a:normAutofit fontScale="85000" lnSpcReduction="10000"/>
          </a:bodyPr>
          <a:lstStyle/>
          <a:p>
            <a:r>
              <a:rPr lang="en-US" sz="2800" dirty="0"/>
              <a:t>BEST PRACTICE:  CONTACT THE VENDORS TO SEE IF THEY WILL HONOR THE ACTIVITIES AND IF NOT, THEN OFFER THE REFUND WITH INSTRUCTIONS ON HOW TO APPLY FOR IT AND IN THE LETTER MENTION A DONATION OPTION TO PTA WITH A DEADLINE TO RESPOND</a:t>
            </a:r>
          </a:p>
        </p:txBody>
      </p:sp>
    </p:spTree>
    <p:extLst>
      <p:ext uri="{BB962C8B-B14F-4D97-AF65-F5344CB8AC3E}">
        <p14:creationId xmlns:p14="http://schemas.microsoft.com/office/powerpoint/2010/main" val="2583082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0095D-9618-418E-A8C3-C9FA8A3F39DA}"/>
              </a:ext>
            </a:extLst>
          </p:cNvPr>
          <p:cNvSpPr>
            <a:spLocks noGrp="1"/>
          </p:cNvSpPr>
          <p:nvPr>
            <p:ph type="title"/>
          </p:nvPr>
        </p:nvSpPr>
        <p:spPr/>
        <p:txBody>
          <a:bodyPr>
            <a:normAutofit fontScale="90000"/>
          </a:bodyPr>
          <a:lstStyle/>
          <a:p>
            <a:r>
              <a:rPr lang="en-US" dirty="0"/>
              <a:t>The Principal has approached the PTA to sell yearbooks.  Can we?  We do not have a line item for this specific purpose. Do we need to amend the budget  through a general meeting?</a:t>
            </a:r>
          </a:p>
        </p:txBody>
      </p:sp>
      <p:sp>
        <p:nvSpPr>
          <p:cNvPr id="3" name="Text Placeholder 2">
            <a:extLst>
              <a:ext uri="{FF2B5EF4-FFF2-40B4-BE49-F238E27FC236}">
                <a16:creationId xmlns:a16="http://schemas.microsoft.com/office/drawing/2014/main" id="{D8B1D0EA-2BFB-4F37-9460-645D2472F0C9}"/>
              </a:ext>
            </a:extLst>
          </p:cNvPr>
          <p:cNvSpPr>
            <a:spLocks noGrp="1"/>
          </p:cNvSpPr>
          <p:nvPr>
            <p:ph type="body" idx="1"/>
          </p:nvPr>
        </p:nvSpPr>
        <p:spPr>
          <a:xfrm>
            <a:off x="1454239" y="3806195"/>
            <a:ext cx="8630446" cy="2084939"/>
          </a:xfrm>
        </p:spPr>
        <p:txBody>
          <a:bodyPr>
            <a:noAutofit/>
          </a:bodyPr>
          <a:lstStyle/>
          <a:p>
            <a:r>
              <a:rPr lang="en-US" sz="2800" dirty="0"/>
              <a:t>Yes, you need a general meeting.  If a budget line item is not included for yearbooks, [or anything else] it must be approved by the membership. You can accomplish this through a Virtual General meeting.</a:t>
            </a:r>
          </a:p>
        </p:txBody>
      </p:sp>
    </p:spTree>
    <p:extLst>
      <p:ext uri="{BB962C8B-B14F-4D97-AF65-F5344CB8AC3E}">
        <p14:creationId xmlns:p14="http://schemas.microsoft.com/office/powerpoint/2010/main" val="231379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D377-8823-4214-98BA-47ABE9E26DD3}"/>
              </a:ext>
            </a:extLst>
          </p:cNvPr>
          <p:cNvSpPr>
            <a:spLocks noGrp="1"/>
          </p:cNvSpPr>
          <p:nvPr>
            <p:ph type="title"/>
          </p:nvPr>
        </p:nvSpPr>
        <p:spPr>
          <a:xfrm>
            <a:off x="1454239" y="532152"/>
            <a:ext cx="8643154" cy="2008682"/>
          </a:xfrm>
        </p:spPr>
        <p:txBody>
          <a:bodyPr/>
          <a:lstStyle/>
          <a:p>
            <a:r>
              <a:rPr lang="en-US" dirty="0"/>
              <a:t>In light of </a:t>
            </a:r>
            <a:r>
              <a:rPr lang="en-US" dirty="0" err="1"/>
              <a:t>covid</a:t>
            </a:r>
            <a:r>
              <a:rPr lang="en-US" dirty="0"/>
              <a:t> 19 , can we purchase gift cards for teacher appreciation, seniors, students….?</a:t>
            </a:r>
          </a:p>
        </p:txBody>
      </p:sp>
      <p:sp>
        <p:nvSpPr>
          <p:cNvPr id="3" name="Text Placeholder 2">
            <a:extLst>
              <a:ext uri="{FF2B5EF4-FFF2-40B4-BE49-F238E27FC236}">
                <a16:creationId xmlns:a16="http://schemas.microsoft.com/office/drawing/2014/main" id="{3EBC7F4F-E6BF-4749-A158-7281095377CC}"/>
              </a:ext>
            </a:extLst>
          </p:cNvPr>
          <p:cNvSpPr>
            <a:spLocks noGrp="1"/>
          </p:cNvSpPr>
          <p:nvPr>
            <p:ph type="body" idx="1"/>
          </p:nvPr>
        </p:nvSpPr>
        <p:spPr>
          <a:xfrm>
            <a:off x="1454239" y="3806195"/>
            <a:ext cx="8630446" cy="2137405"/>
          </a:xfrm>
        </p:spPr>
        <p:txBody>
          <a:bodyPr>
            <a:normAutofit/>
          </a:bodyPr>
          <a:lstStyle/>
          <a:p>
            <a:r>
              <a:rPr lang="en-US" sz="3600" dirty="0"/>
              <a:t>No, the IRS has not relaxed any guidelines with regards to the treatment </a:t>
            </a:r>
            <a:r>
              <a:rPr lang="en-US" sz="3600" dirty="0" err="1"/>
              <a:t>ofgift</a:t>
            </a:r>
            <a:r>
              <a:rPr lang="en-US" sz="3600" dirty="0"/>
              <a:t> cards.</a:t>
            </a:r>
          </a:p>
        </p:txBody>
      </p:sp>
    </p:spTree>
    <p:extLst>
      <p:ext uri="{BB962C8B-B14F-4D97-AF65-F5344CB8AC3E}">
        <p14:creationId xmlns:p14="http://schemas.microsoft.com/office/powerpoint/2010/main" val="3184986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D8F3-F66D-4128-8D91-7D8934D86E3A}"/>
              </a:ext>
            </a:extLst>
          </p:cNvPr>
          <p:cNvSpPr>
            <a:spLocks noGrp="1"/>
          </p:cNvSpPr>
          <p:nvPr>
            <p:ph type="title"/>
          </p:nvPr>
        </p:nvSpPr>
        <p:spPr>
          <a:xfrm>
            <a:off x="1451579" y="247339"/>
            <a:ext cx="9603275" cy="1606416"/>
          </a:xfrm>
        </p:spPr>
        <p:txBody>
          <a:bodyPr>
            <a:normAutofit/>
          </a:bodyPr>
          <a:lstStyle/>
          <a:p>
            <a:r>
              <a:rPr lang="en-US" dirty="0"/>
              <a:t>We are  </a:t>
            </a:r>
            <a:r>
              <a:rPr lang="en-US" dirty="0" err="1"/>
              <a:t>waItIng</a:t>
            </a:r>
            <a:r>
              <a:rPr lang="en-US" dirty="0"/>
              <a:t> to celebrate Teacher Appreciation until the new school year. How do we earmark money?</a:t>
            </a:r>
          </a:p>
        </p:txBody>
      </p:sp>
      <p:sp>
        <p:nvSpPr>
          <p:cNvPr id="3" name="Content Placeholder 2">
            <a:extLst>
              <a:ext uri="{FF2B5EF4-FFF2-40B4-BE49-F238E27FC236}">
                <a16:creationId xmlns:a16="http://schemas.microsoft.com/office/drawing/2014/main" id="{F3A2BF27-DAF6-439E-9617-C63B032A6C02}"/>
              </a:ext>
            </a:extLst>
          </p:cNvPr>
          <p:cNvSpPr>
            <a:spLocks noGrp="1"/>
          </p:cNvSpPr>
          <p:nvPr>
            <p:ph idx="1"/>
          </p:nvPr>
        </p:nvSpPr>
        <p:spPr/>
        <p:txBody>
          <a:bodyPr>
            <a:normAutofit fontScale="92500" lnSpcReduction="10000"/>
          </a:bodyPr>
          <a:lstStyle/>
          <a:p>
            <a:r>
              <a:rPr lang="en-US" sz="3200" b="1" dirty="0"/>
              <a:t>Update the budget at the electronic/virtual general meeting and move those line items and any other necessary line items in the approved budget to  the "</a:t>
            </a:r>
            <a:r>
              <a:rPr lang="en-US" sz="3200" b="1" cap="all" dirty="0"/>
              <a:t>interim budget</a:t>
            </a:r>
            <a:r>
              <a:rPr lang="en-US" sz="3200" b="1" dirty="0"/>
              <a:t>" and have the members vote on it at that meeting. </a:t>
            </a:r>
            <a:r>
              <a:rPr lang="en-US" dirty="0"/>
              <a:t> </a:t>
            </a:r>
          </a:p>
          <a:p>
            <a:br>
              <a:rPr lang="en-US" dirty="0"/>
            </a:br>
            <a:endParaRPr lang="en-US" dirty="0"/>
          </a:p>
        </p:txBody>
      </p:sp>
    </p:spTree>
    <p:extLst>
      <p:ext uri="{BB962C8B-B14F-4D97-AF65-F5344CB8AC3E}">
        <p14:creationId xmlns:p14="http://schemas.microsoft.com/office/powerpoint/2010/main" val="1901676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5F96D-44FF-4114-B5FD-BBF05BAF9E37}"/>
              </a:ext>
            </a:extLst>
          </p:cNvPr>
          <p:cNvSpPr>
            <a:spLocks noGrp="1"/>
          </p:cNvSpPr>
          <p:nvPr>
            <p:ph type="title"/>
          </p:nvPr>
        </p:nvSpPr>
        <p:spPr>
          <a:xfrm>
            <a:off x="1454239" y="884420"/>
            <a:ext cx="8643154" cy="2759660"/>
          </a:xfrm>
        </p:spPr>
        <p:txBody>
          <a:bodyPr>
            <a:normAutofit/>
          </a:bodyPr>
          <a:lstStyle/>
          <a:p>
            <a:r>
              <a:rPr lang="en-US" dirty="0"/>
              <a:t>We have had to cancel 2 major school events and have processed refunds to parents. What happens to the uncashed refund checks at the end of the fiscal year?</a:t>
            </a:r>
          </a:p>
        </p:txBody>
      </p:sp>
      <p:sp>
        <p:nvSpPr>
          <p:cNvPr id="3" name="Text Placeholder 2">
            <a:extLst>
              <a:ext uri="{FF2B5EF4-FFF2-40B4-BE49-F238E27FC236}">
                <a16:creationId xmlns:a16="http://schemas.microsoft.com/office/drawing/2014/main" id="{A995DE46-F4D5-44AD-AC09-1E4BE57CDCCB}"/>
              </a:ext>
            </a:extLst>
          </p:cNvPr>
          <p:cNvSpPr>
            <a:spLocks noGrp="1"/>
          </p:cNvSpPr>
          <p:nvPr>
            <p:ph type="body" idx="1"/>
          </p:nvPr>
        </p:nvSpPr>
        <p:spPr>
          <a:xfrm>
            <a:off x="1454239" y="3806195"/>
            <a:ext cx="8630446" cy="1965018"/>
          </a:xfrm>
        </p:spPr>
        <p:txBody>
          <a:bodyPr>
            <a:normAutofit/>
          </a:bodyPr>
          <a:lstStyle/>
          <a:p>
            <a:r>
              <a:rPr lang="en-US" sz="2800" dirty="0"/>
              <a:t>On the Audit form, these are listed as outstanding checked as they have not cleared the bank.  It might be a good idea to ask that all checks be deposited ASAP.</a:t>
            </a:r>
          </a:p>
        </p:txBody>
      </p:sp>
    </p:spTree>
    <p:extLst>
      <p:ext uri="{BB962C8B-B14F-4D97-AF65-F5344CB8AC3E}">
        <p14:creationId xmlns:p14="http://schemas.microsoft.com/office/powerpoint/2010/main" val="331678264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69</TotalTime>
  <Words>711</Words>
  <Application>Microsoft Office PowerPoint</Application>
  <PresentationFormat>Widescreen</PresentationFormat>
  <Paragraphs>43</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Gill Sans MT</vt:lpstr>
      <vt:lpstr>Gallery</vt:lpstr>
      <vt:lpstr>WELCOME!  PLEASE POST QUESTIONS IN THE CHAT ROOM…</vt:lpstr>
      <vt:lpstr>BUDGET </vt:lpstr>
      <vt:lpstr>HOW DO WE HANDLE RESTRICTED FUNDS IN THE BUDGET? Music Teacher raised funds thru PTA and we want to restrict balance</vt:lpstr>
      <vt:lpstr>WE AUCTIONED OFF A HOUSE PARTY IN OCTOBER THAT WAS SUPPOSED TO HAPPEN ON 03/27. WE HAVE NOTIFIED THE ATTENDEES OF A POSTPONEMENT; HOW DO WE HANDLE?</vt:lpstr>
      <vt:lpstr>WE HANDIBID OUR SCHOOL CARNIVAL WHICH STATES ALL PURCHASES WERE NO-REFUNDABLE.  ARE WE OFF THE HOOK FOR REFUNDS?</vt:lpstr>
      <vt:lpstr>The Principal has approached the PTA to sell yearbooks.  Can we?  We do not have a line item for this specific purpose. Do we need to amend the budget  through a general meeting?</vt:lpstr>
      <vt:lpstr>In light of covid 19 , can we purchase gift cards for teacher appreciation, seniors, students….?</vt:lpstr>
      <vt:lpstr>We are  waItIng to celebrate Teacher Appreciation until the new school year. How do we earmark money?</vt:lpstr>
      <vt:lpstr>We have had to cancel 2 major school events and have processed refunds to parents. What happens to the uncashed refund checks at the end of the fiscal year?</vt:lpstr>
      <vt:lpstr>WHAT forms/documents do we provide annually to the school book keeper for their records?</vt:lpstr>
      <vt:lpstr>Who can be on the audit committee? Can it be anyone in pta? Can it be from the executive board? </vt:lpstr>
      <vt:lpstr>Can the Audit be done  via Zoom, etc?</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the Audit be done via Zoom, etc?</dc:title>
  <dc:creator>Karen Mazzola</dc:creator>
  <cp:lastModifiedBy>Karen Mazzola</cp:lastModifiedBy>
  <cp:revision>8</cp:revision>
  <dcterms:created xsi:type="dcterms:W3CDTF">2020-05-06T14:25:07Z</dcterms:created>
  <dcterms:modified xsi:type="dcterms:W3CDTF">2020-05-06T15:35:00Z</dcterms:modified>
</cp:coreProperties>
</file>